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8" r:id="rId7"/>
    <p:sldId id="269" r:id="rId8"/>
    <p:sldId id="265" r:id="rId9"/>
    <p:sldId id="270"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656" autoAdjust="0"/>
  </p:normalViewPr>
  <p:slideViewPr>
    <p:cSldViewPr snapToGrid="0" snapToObjects="1">
      <p:cViewPr varScale="1">
        <p:scale>
          <a:sx n="106" d="100"/>
          <a:sy n="106" d="100"/>
        </p:scale>
        <p:origin x="-11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E8768A9F-5FF3-1440-9050-738716237934}"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367908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8768A9F-5FF3-1440-9050-738716237934}"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415651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8768A9F-5FF3-1440-9050-738716237934}"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230848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8768A9F-5FF3-1440-9050-738716237934}"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278219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E8768A9F-5FF3-1440-9050-738716237934}"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72326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8768A9F-5FF3-1440-9050-738716237934}"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100027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E8768A9F-5FF3-1440-9050-738716237934}" type="datetimeFigureOut">
              <a:rPr lang="en-US" smtClean="0"/>
              <a:t>6/15/17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53664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8768A9F-5FF3-1440-9050-738716237934}" type="datetimeFigureOut">
              <a:rPr lang="en-US" smtClean="0"/>
              <a:t>6/15/17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10608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68A9F-5FF3-1440-9050-738716237934}" type="datetimeFigureOut">
              <a:rPr lang="en-US" smtClean="0"/>
              <a:t>6/15/17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606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8768A9F-5FF3-1440-9050-738716237934}"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204695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8768A9F-5FF3-1440-9050-738716237934}"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B935E-C133-054F-B6A7-E7321EB55CDA}" type="slidenum">
              <a:rPr lang="en-US" smtClean="0"/>
              <a:t>‹#›</a:t>
            </a:fld>
            <a:endParaRPr lang="en-US"/>
          </a:p>
        </p:txBody>
      </p:sp>
    </p:spTree>
    <p:extLst>
      <p:ext uri="{BB962C8B-B14F-4D97-AF65-F5344CB8AC3E}">
        <p14:creationId xmlns:p14="http://schemas.microsoft.com/office/powerpoint/2010/main" val="2276602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68A9F-5FF3-1440-9050-738716237934}" type="datetimeFigureOut">
              <a:rPr lang="en-US" smtClean="0"/>
              <a:t>6/15/17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B935E-C133-054F-B6A7-E7321EB55CDA}" type="slidenum">
              <a:rPr lang="en-US" smtClean="0"/>
              <a:t>‹#›</a:t>
            </a:fld>
            <a:endParaRPr lang="en-US"/>
          </a:p>
        </p:txBody>
      </p:sp>
    </p:spTree>
    <p:extLst>
      <p:ext uri="{BB962C8B-B14F-4D97-AF65-F5344CB8AC3E}">
        <p14:creationId xmlns:p14="http://schemas.microsoft.com/office/powerpoint/2010/main" val="346574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hyperlink" Target="http://scga.ca/?page_id=693" TargetMode="External"/><Relationship Id="rId4" Type="http://schemas.openxmlformats.org/officeDocument/2006/relationships/hyperlink" Target="https://www.youtube.com/watch?v=UeY15svXOuk&amp;feature=youtu.be" TargetMode="External"/><Relationship Id="rId5" Type="http://schemas.openxmlformats.org/officeDocument/2006/relationships/hyperlink" Target="https://youtu.be/iYRmV08rsp0" TargetMode="External"/><Relationship Id="rId6" Type="http://schemas.openxmlformats.org/officeDocument/2006/relationships/hyperlink" Target="https://youtu.be/H83pqJmIy5U" TargetMode="External"/><Relationship Id="rId7" Type="http://schemas.openxmlformats.org/officeDocument/2006/relationships/hyperlink" Target="https://youtu.be/bd2MeF1ez_U" TargetMode="External"/><Relationship Id="rId1" Type="http://schemas.openxmlformats.org/officeDocument/2006/relationships/slideLayout" Target="../slideLayouts/slideLayout2.xml"/><Relationship Id="rId2" Type="http://schemas.openxmlformats.org/officeDocument/2006/relationships/hyperlink" Target="mailto:info@scga.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163" y="2732521"/>
            <a:ext cx="6796367" cy="1470025"/>
          </a:xfrm>
        </p:spPr>
        <p:txBody>
          <a:bodyPr>
            <a:normAutofit/>
          </a:bodyPr>
          <a:lstStyle/>
          <a:p>
            <a:r>
              <a:rPr lang="en-US" sz="1400" dirty="0"/>
              <a:t>April, </a:t>
            </a:r>
            <a:r>
              <a:rPr lang="en-US" sz="1400" dirty="0" smtClean="0"/>
              <a:t>Dig Safe Month in Saskatchewan </a:t>
            </a:r>
            <a:r>
              <a:rPr lang="en-US" sz="1400" dirty="0"/>
              <a:t>has now concluded.  The Annual Saskatchewan Common Ground </a:t>
            </a:r>
            <a:r>
              <a:rPr lang="en-US" sz="1400" dirty="0" smtClean="0"/>
              <a:t>Alliance Contractor </a:t>
            </a:r>
            <a:r>
              <a:rPr lang="en-US" sz="1400" dirty="0"/>
              <a:t>Safety Breakfasts and Presentations were </a:t>
            </a:r>
            <a:r>
              <a:rPr lang="en-US" sz="1400" dirty="0" smtClean="0"/>
              <a:t>successfully presented </a:t>
            </a:r>
            <a:r>
              <a:rPr lang="en-US" sz="1400" dirty="0"/>
              <a:t>in 28 locations across the province</a:t>
            </a:r>
            <a:r>
              <a:rPr lang="en-US" sz="1400" dirty="0" smtClean="0"/>
              <a:t>.</a:t>
            </a:r>
            <a:r>
              <a:rPr lang="en-US" sz="1400" dirty="0"/>
              <a:t> </a:t>
            </a:r>
            <a:br>
              <a:rPr lang="en-US" sz="1400" dirty="0"/>
            </a:br>
            <a:r>
              <a:rPr lang="en-US" sz="1400" dirty="0" smtClean="0"/>
              <a:t/>
            </a:r>
            <a:br>
              <a:rPr lang="en-US" sz="1400" dirty="0" smtClean="0"/>
            </a:br>
            <a:r>
              <a:rPr lang="en-US" sz="1400" dirty="0" smtClean="0"/>
              <a:t>Thank </a:t>
            </a:r>
            <a:r>
              <a:rPr lang="en-US" sz="1400" dirty="0"/>
              <a:t>you to the </a:t>
            </a:r>
            <a:r>
              <a:rPr lang="en-US" sz="1400" dirty="0" smtClean="0"/>
              <a:t>contributors </a:t>
            </a:r>
            <a:r>
              <a:rPr lang="en-US" sz="1400" dirty="0"/>
              <a:t>to the Annual </a:t>
            </a:r>
            <a:r>
              <a:rPr lang="en-US" sz="1400" dirty="0" smtClean="0"/>
              <a:t>Breakfast:</a:t>
            </a:r>
            <a:endParaRPr lang="en-US" sz="1400" dirty="0"/>
          </a:p>
        </p:txBody>
      </p:sp>
      <p:sp>
        <p:nvSpPr>
          <p:cNvPr id="11" name="TextBox 10"/>
          <p:cNvSpPr txBox="1"/>
          <p:nvPr/>
        </p:nvSpPr>
        <p:spPr>
          <a:xfrm>
            <a:off x="4295681" y="1066234"/>
            <a:ext cx="184666" cy="369332"/>
          </a:xfrm>
          <a:prstGeom prst="rect">
            <a:avLst/>
          </a:prstGeom>
          <a:noFill/>
        </p:spPr>
        <p:txBody>
          <a:bodyPr wrap="none" rtlCol="0">
            <a:spAutoFit/>
          </a:bodyPr>
          <a:lstStyle/>
          <a:p>
            <a:endParaRPr lang="en-US" dirty="0"/>
          </a:p>
        </p:txBody>
      </p:sp>
      <p:pic>
        <p:nvPicPr>
          <p:cNvPr id="12" name="Picture 11"/>
          <p:cNvPicPr/>
          <p:nvPr/>
        </p:nvPicPr>
        <p:blipFill rotWithShape="1">
          <a:blip r:embed="rId2" cstate="print">
            <a:extLst>
              <a:ext uri="{28A0092B-C50C-407E-A947-70E740481C1C}">
                <a14:useLocalDpi xmlns:a14="http://schemas.microsoft.com/office/drawing/2010/main" val="0"/>
              </a:ext>
            </a:extLst>
          </a:blip>
          <a:srcRect l="15128" t="31453" r="42051" b="40342"/>
          <a:stretch/>
        </p:blipFill>
        <p:spPr bwMode="auto">
          <a:xfrm>
            <a:off x="2226228" y="361156"/>
            <a:ext cx="4755515" cy="2349500"/>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3919417" y="4061096"/>
            <a:ext cx="184666" cy="369332"/>
          </a:xfrm>
          <a:prstGeom prst="rect">
            <a:avLst/>
          </a:prstGeom>
          <a:noFill/>
        </p:spPr>
        <p:txBody>
          <a:bodyPr wrap="none" rtlCol="0">
            <a:spAutoFit/>
          </a:bodyPr>
          <a:lstStyle/>
          <a:p>
            <a:endParaRPr lang="en-US" dirty="0"/>
          </a:p>
        </p:txBody>
      </p:sp>
      <p:pic>
        <p:nvPicPr>
          <p:cNvPr id="14" name="Picture 13"/>
          <p:cNvPicPr/>
          <p:nvPr/>
        </p:nvPicPr>
        <p:blipFill rotWithShape="1">
          <a:blip r:embed="rId3">
            <a:extLst>
              <a:ext uri="{28A0092B-C50C-407E-A947-70E740481C1C}">
                <a14:useLocalDpi xmlns:a14="http://schemas.microsoft.com/office/drawing/2010/main" val="0"/>
              </a:ext>
            </a:extLst>
          </a:blip>
          <a:srcRect l="8710" t="64052" r="64337" b="5066"/>
          <a:stretch/>
        </p:blipFill>
        <p:spPr bwMode="auto">
          <a:xfrm rot="5400000">
            <a:off x="1757115" y="4780765"/>
            <a:ext cx="2537473" cy="1275279"/>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3">
            <a:extLst>
              <a:ext uri="{28A0092B-C50C-407E-A947-70E740481C1C}">
                <a14:useLocalDpi xmlns:a14="http://schemas.microsoft.com/office/drawing/2010/main" val="0"/>
              </a:ext>
            </a:extLst>
          </a:blip>
          <a:srcRect l="36024" t="64573" r="36729" b="5036"/>
          <a:stretch/>
        </p:blipFill>
        <p:spPr bwMode="auto">
          <a:xfrm rot="5400000">
            <a:off x="4453578" y="4633901"/>
            <a:ext cx="2484595" cy="1516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6220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61" cy="86518"/>
          </a:xfrm>
        </p:spPr>
        <p:txBody>
          <a:bodyPr>
            <a:normAutofit fontScale="90000"/>
          </a:bodyPr>
          <a:lstStyle/>
          <a:p>
            <a:endParaRPr lang="en-US" dirty="0"/>
          </a:p>
        </p:txBody>
      </p:sp>
      <p:sp>
        <p:nvSpPr>
          <p:cNvPr id="16" name="Content Placeholder 15"/>
          <p:cNvSpPr>
            <a:spLocks noGrp="1"/>
          </p:cNvSpPr>
          <p:nvPr>
            <p:ph idx="1"/>
          </p:nvPr>
        </p:nvSpPr>
        <p:spPr>
          <a:xfrm>
            <a:off x="1415833" y="274638"/>
            <a:ext cx="6358570" cy="5851525"/>
          </a:xfrm>
        </p:spPr>
        <p:txBody>
          <a:bodyPr>
            <a:normAutofit/>
          </a:bodyPr>
          <a:lstStyle/>
          <a:p>
            <a:pPr marL="0" marR="0">
              <a:spcBef>
                <a:spcPts val="0"/>
              </a:spcBef>
              <a:spcAft>
                <a:spcPts val="0"/>
              </a:spcAft>
            </a:pPr>
            <a:endParaRPr lang="en-US" sz="1100" dirty="0" smtClean="0">
              <a:effectLst/>
              <a:ea typeface="Calibri"/>
              <a:cs typeface="Times New Roman"/>
            </a:endParaRPr>
          </a:p>
          <a:p>
            <a:pPr lvl="0">
              <a:spcBef>
                <a:spcPts val="0"/>
              </a:spcBef>
              <a:buSzPts val="1100"/>
              <a:buFont typeface="Wingdings"/>
              <a:buChar char=""/>
            </a:pPr>
            <a:r>
              <a:rPr lang="en-US" sz="1400" dirty="0" smtClean="0">
                <a:effectLst/>
                <a:latin typeface="Microsoft Sans Serif"/>
                <a:ea typeface="Times New Roman"/>
                <a:cs typeface="Microsoft Sans Serif"/>
              </a:rPr>
              <a:t>The total number of online responses were 1024 which generated 4159 RSVPs to attend the breakfasts</a:t>
            </a:r>
            <a:endParaRPr lang="en-US" sz="1400" dirty="0" smtClean="0">
              <a:effectLst/>
              <a:latin typeface="Microsoft Sans Serif"/>
              <a:ea typeface="Times New Roman"/>
              <a:cs typeface="Times New Roman"/>
            </a:endParaRPr>
          </a:p>
          <a:p>
            <a:pPr marL="114300" marR="0" indent="0">
              <a:spcBef>
                <a:spcPts val="0"/>
              </a:spcBef>
              <a:spcAft>
                <a:spcPts val="0"/>
              </a:spcAft>
              <a:buNone/>
            </a:pPr>
            <a:r>
              <a:rPr lang="en-US" sz="1400" dirty="0" smtClean="0">
                <a:effectLst/>
                <a:latin typeface="Microsoft Sans Serif"/>
                <a:ea typeface="Times New Roman"/>
                <a:cs typeface="Microsoft Sans Serif"/>
              </a:rPr>
              <a:t> </a:t>
            </a:r>
            <a:endParaRPr lang="en-US" sz="1400" dirty="0" smtClean="0">
              <a:effectLst/>
              <a:latin typeface="Microsoft Sans Serif"/>
              <a:ea typeface="Times New Roman"/>
              <a:cs typeface="Times New Roman"/>
            </a:endParaRPr>
          </a:p>
          <a:p>
            <a:pPr lvl="1">
              <a:spcBef>
                <a:spcPts val="0"/>
              </a:spcBef>
              <a:buFont typeface="Wingdings"/>
              <a:buChar char=""/>
            </a:pPr>
            <a:r>
              <a:rPr lang="en-US" sz="1400" dirty="0" smtClean="0">
                <a:effectLst/>
                <a:latin typeface="Microsoft Sans Serif"/>
                <a:ea typeface="Times New Roman"/>
                <a:cs typeface="Microsoft Sans Serif"/>
              </a:rPr>
              <a:t>3,523 attended or 85% of the RSVPs attended</a:t>
            </a:r>
            <a:endParaRPr lang="en-US" sz="1400" dirty="0" smtClean="0">
              <a:latin typeface="Microsoft Sans Serif"/>
              <a:ea typeface="Times New Roman"/>
              <a:cs typeface="Times New Roman"/>
            </a:endParaRPr>
          </a:p>
          <a:p>
            <a:pPr marR="0" lvl="1">
              <a:spcBef>
                <a:spcPts val="0"/>
              </a:spcBef>
              <a:spcAft>
                <a:spcPts val="0"/>
              </a:spcAft>
            </a:pPr>
            <a:endParaRPr lang="en-US" sz="1400" dirty="0" smtClean="0">
              <a:effectLst/>
              <a:latin typeface="Microsoft Sans Serif"/>
              <a:ea typeface="Times New Roman"/>
              <a:cs typeface="Times New Roman"/>
            </a:endParaRPr>
          </a:p>
          <a:p>
            <a:pPr lvl="0">
              <a:spcBef>
                <a:spcPts val="0"/>
              </a:spcBef>
              <a:buFont typeface="Symbol"/>
              <a:buChar char=""/>
            </a:pPr>
            <a:r>
              <a:rPr lang="en-US" sz="1400" dirty="0" smtClean="0">
                <a:effectLst/>
                <a:latin typeface="Microsoft Sans Serif"/>
                <a:ea typeface="Times New Roman"/>
                <a:cs typeface="Microsoft Sans Serif"/>
              </a:rPr>
              <a:t>Information Cards were distributed – to request additional email </a:t>
            </a:r>
            <a:r>
              <a:rPr lang="en-US" sz="1400" u="sng" dirty="0" smtClean="0">
                <a:solidFill>
                  <a:srgbClr val="0000FF"/>
                </a:solidFill>
                <a:effectLst/>
                <a:latin typeface="Microsoft Sans Serif"/>
                <a:ea typeface="Times New Roman"/>
                <a:cs typeface="Microsoft Sans Serif"/>
                <a:hlinkClick r:id="rId2"/>
              </a:rPr>
              <a:t>info@scga.ca</a:t>
            </a:r>
            <a:r>
              <a:rPr lang="en-US" sz="1400" dirty="0" smtClean="0">
                <a:effectLst/>
                <a:latin typeface="Microsoft Sans Serif"/>
                <a:ea typeface="Times New Roman"/>
                <a:cs typeface="Microsoft Sans Serif"/>
              </a:rPr>
              <a:t> or download and print from the SCGA website: </a:t>
            </a:r>
            <a:r>
              <a:rPr lang="en-US" sz="1400" u="sng" dirty="0" smtClean="0">
                <a:solidFill>
                  <a:srgbClr val="0000FF"/>
                </a:solidFill>
                <a:effectLst/>
                <a:latin typeface="Microsoft Sans Serif"/>
                <a:ea typeface="Times New Roman"/>
                <a:cs typeface="Microsoft Sans Serif"/>
                <a:hlinkClick r:id="rId3"/>
              </a:rPr>
              <a:t>http://scga.ca/?page_id=693</a:t>
            </a:r>
            <a:r>
              <a:rPr lang="en-US" sz="1400" dirty="0" smtClean="0">
                <a:effectLst/>
                <a:latin typeface="Microsoft Sans Serif"/>
                <a:ea typeface="Times New Roman"/>
                <a:cs typeface="Microsoft Sans Serif"/>
              </a:rPr>
              <a:t>)</a:t>
            </a:r>
            <a:endParaRPr lang="en-US" sz="1400" dirty="0" smtClean="0">
              <a:effectLst/>
              <a:latin typeface="Microsoft Sans Serif"/>
              <a:ea typeface="Times New Roman"/>
              <a:cs typeface="Times New Roman"/>
            </a:endParaRPr>
          </a:p>
          <a:p>
            <a:pPr marL="114300" marR="0" indent="0">
              <a:spcBef>
                <a:spcPts val="0"/>
              </a:spcBef>
              <a:spcAft>
                <a:spcPts val="0"/>
              </a:spcAft>
              <a:buNone/>
            </a:pPr>
            <a:r>
              <a:rPr lang="en-US" sz="1400" dirty="0" smtClean="0">
                <a:effectLst/>
                <a:latin typeface="Microsoft Sans Serif"/>
                <a:ea typeface="Times New Roman"/>
                <a:cs typeface="Microsoft Sans Serif"/>
              </a:rPr>
              <a:t> </a:t>
            </a:r>
            <a:endParaRPr lang="en-US" sz="1400" dirty="0" smtClean="0">
              <a:effectLst/>
              <a:latin typeface="Microsoft Sans Serif"/>
              <a:ea typeface="Times New Roman"/>
              <a:cs typeface="Times New Roman"/>
            </a:endParaRPr>
          </a:p>
          <a:p>
            <a:pPr lvl="0">
              <a:spcBef>
                <a:spcPts val="0"/>
              </a:spcBef>
              <a:buFont typeface="Symbol"/>
              <a:buChar char=""/>
            </a:pPr>
            <a:r>
              <a:rPr lang="en-US" sz="1400" dirty="0" smtClean="0">
                <a:solidFill>
                  <a:srgbClr val="000000"/>
                </a:solidFill>
                <a:effectLst/>
                <a:latin typeface="Microsoft Sans Serif"/>
                <a:ea typeface="Calibri"/>
                <a:cs typeface="Times New Roman"/>
              </a:rPr>
              <a:t>SCGA Rules around Safe Excavation &amp; Emergency Plan Video has been put into f</a:t>
            </a:r>
            <a:r>
              <a:rPr lang="en-US" sz="1400" dirty="0" smtClean="0">
                <a:effectLst/>
                <a:latin typeface="Microsoft Sans Serif"/>
                <a:ea typeface="Calibri"/>
                <a:cs typeface="Times New Roman"/>
              </a:rPr>
              <a:t>our shortened videos.  These are now available on the SCGA YouTube channel:  </a:t>
            </a:r>
            <a:endParaRPr lang="en-US" sz="1400" dirty="0" smtClean="0">
              <a:effectLst/>
              <a:ea typeface="Calibri"/>
              <a:cs typeface="Times New Roman"/>
            </a:endParaRPr>
          </a:p>
          <a:p>
            <a:pPr marL="0" marR="0" indent="0">
              <a:spcBef>
                <a:spcPts val="0"/>
              </a:spcBef>
              <a:spcAft>
                <a:spcPts val="0"/>
              </a:spcAft>
              <a:buNone/>
            </a:pPr>
            <a:r>
              <a:rPr lang="en-US" sz="1400" dirty="0" smtClean="0">
                <a:effectLst/>
                <a:latin typeface="Microsoft Sans Serif"/>
                <a:ea typeface="Calibri"/>
                <a:cs typeface="Times New Roman"/>
              </a:rPr>
              <a:t> </a:t>
            </a:r>
            <a:endParaRPr lang="en-US" sz="1400" dirty="0" smtClean="0">
              <a:effectLst/>
              <a:ea typeface="Calibri"/>
              <a:cs typeface="Times New Roman"/>
            </a:endParaRPr>
          </a:p>
          <a:p>
            <a:pPr lvl="2">
              <a:spcBef>
                <a:spcPts val="0"/>
              </a:spcBef>
              <a:buFont typeface="Wingdings"/>
              <a:buChar char=""/>
            </a:pPr>
            <a:r>
              <a:rPr lang="en-US" sz="1400" dirty="0" smtClean="0">
                <a:effectLst/>
                <a:latin typeface="Microsoft Sans Serif"/>
                <a:ea typeface="Calibri"/>
                <a:cs typeface="Times New Roman"/>
              </a:rPr>
              <a:t>The 5 steps to safer digging- </a:t>
            </a:r>
            <a:r>
              <a:rPr lang="en-US" sz="1400" u="sng" dirty="0" smtClean="0">
                <a:solidFill>
                  <a:srgbClr val="0000FF"/>
                </a:solidFill>
                <a:effectLst/>
                <a:latin typeface="Microsoft Sans Serif"/>
                <a:ea typeface="Calibri"/>
                <a:cs typeface="Times New Roman"/>
                <a:hlinkClick r:id="rId4"/>
              </a:rPr>
              <a:t>https://www.youtube.com/watch?v=UeY15svXOuk&amp;feature=youtu.be</a:t>
            </a:r>
            <a:endParaRPr lang="en-US" sz="1400" u="sng" dirty="0" smtClean="0">
              <a:solidFill>
                <a:srgbClr val="0000FF"/>
              </a:solidFill>
              <a:effectLst/>
              <a:latin typeface="Microsoft Sans Serif"/>
              <a:ea typeface="Calibri"/>
              <a:cs typeface="Times New Roman"/>
            </a:endParaRPr>
          </a:p>
          <a:p>
            <a:pPr marL="914400" lvl="2" indent="0">
              <a:spcBef>
                <a:spcPts val="0"/>
              </a:spcBef>
              <a:buNone/>
            </a:pPr>
            <a:endParaRPr lang="en-US" sz="1400" dirty="0" smtClean="0">
              <a:effectLst/>
              <a:ea typeface="Calibri"/>
              <a:cs typeface="Times New Roman"/>
            </a:endParaRPr>
          </a:p>
          <a:p>
            <a:pPr lvl="2">
              <a:spcBef>
                <a:spcPts val="0"/>
              </a:spcBef>
              <a:buFont typeface="Wingdings"/>
              <a:buChar char=""/>
            </a:pPr>
            <a:r>
              <a:rPr lang="en-US" sz="1400" dirty="0" smtClean="0">
                <a:effectLst/>
                <a:latin typeface="Microsoft Sans Serif"/>
                <a:ea typeface="Calibri"/>
                <a:cs typeface="Times New Roman"/>
              </a:rPr>
              <a:t>Saskatchewan OH&amp;S Rules and what you need to know </a:t>
            </a:r>
            <a:r>
              <a:rPr lang="en-US" sz="1400" u="sng" dirty="0" smtClean="0">
                <a:solidFill>
                  <a:srgbClr val="0000FF"/>
                </a:solidFill>
                <a:effectLst/>
                <a:latin typeface="Microsoft Sans Serif"/>
                <a:ea typeface="Calibri"/>
                <a:cs typeface="Times New Roman"/>
                <a:hlinkClick r:id="rId5"/>
              </a:rPr>
              <a:t>https://youtu.be/iYRmV08rsp0</a:t>
            </a:r>
            <a:r>
              <a:rPr lang="en-US" sz="1400" dirty="0" smtClean="0">
                <a:effectLst/>
                <a:latin typeface="Microsoft Sans Serif"/>
                <a:ea typeface="Calibri"/>
                <a:cs typeface="Times New Roman"/>
              </a:rPr>
              <a:t> </a:t>
            </a:r>
          </a:p>
          <a:p>
            <a:pPr marL="914400" lvl="2" indent="0">
              <a:spcBef>
                <a:spcPts val="0"/>
              </a:spcBef>
              <a:buNone/>
            </a:pPr>
            <a:endParaRPr lang="en-US" sz="1400" dirty="0" smtClean="0">
              <a:effectLst/>
              <a:ea typeface="Calibri"/>
              <a:cs typeface="Times New Roman"/>
            </a:endParaRPr>
          </a:p>
          <a:p>
            <a:pPr lvl="2">
              <a:spcBef>
                <a:spcPts val="0"/>
              </a:spcBef>
              <a:buFont typeface="Wingdings"/>
              <a:buChar char=""/>
            </a:pPr>
            <a:r>
              <a:rPr lang="en-US" sz="1400" dirty="0" smtClean="0">
                <a:effectLst/>
                <a:latin typeface="Microsoft Sans Serif"/>
                <a:ea typeface="Calibri"/>
                <a:cs typeface="Times New Roman"/>
              </a:rPr>
              <a:t>Your emergency response plan </a:t>
            </a:r>
            <a:r>
              <a:rPr lang="en-US" sz="1400" u="sng" dirty="0" smtClean="0">
                <a:solidFill>
                  <a:srgbClr val="0000FF"/>
                </a:solidFill>
                <a:effectLst/>
                <a:latin typeface="Microsoft Sans Serif"/>
                <a:ea typeface="Calibri"/>
                <a:cs typeface="Times New Roman"/>
                <a:hlinkClick r:id="rId6"/>
              </a:rPr>
              <a:t>https://youtu.be/H83pqJmIy5U</a:t>
            </a:r>
            <a:endParaRPr lang="en-US" sz="1400" u="sng" dirty="0" smtClean="0">
              <a:solidFill>
                <a:srgbClr val="0000FF"/>
              </a:solidFill>
              <a:effectLst/>
              <a:latin typeface="Microsoft Sans Serif"/>
              <a:ea typeface="Calibri"/>
              <a:cs typeface="Times New Roman"/>
            </a:endParaRPr>
          </a:p>
          <a:p>
            <a:pPr marL="914400" lvl="2" indent="0">
              <a:spcBef>
                <a:spcPts val="0"/>
              </a:spcBef>
              <a:buNone/>
            </a:pPr>
            <a:endParaRPr lang="en-US" sz="1400" dirty="0" smtClean="0">
              <a:effectLst/>
              <a:ea typeface="Calibri"/>
              <a:cs typeface="Times New Roman"/>
            </a:endParaRPr>
          </a:p>
          <a:p>
            <a:pPr lvl="2">
              <a:spcBef>
                <a:spcPts val="0"/>
              </a:spcBef>
              <a:buFont typeface="Wingdings"/>
              <a:buChar char=""/>
            </a:pPr>
            <a:r>
              <a:rPr lang="en-US" sz="1400" dirty="0" smtClean="0">
                <a:effectLst/>
                <a:latin typeface="Microsoft Sans Serif"/>
                <a:ea typeface="Calibri"/>
                <a:cs typeface="Times New Roman"/>
              </a:rPr>
              <a:t>Staying safe with </a:t>
            </a:r>
            <a:r>
              <a:rPr lang="en-US" sz="1400" dirty="0" err="1" smtClean="0">
                <a:effectLst/>
                <a:latin typeface="Microsoft Sans Serif"/>
                <a:ea typeface="Calibri"/>
                <a:cs typeface="Times New Roman"/>
              </a:rPr>
              <a:t>Proline</a:t>
            </a:r>
            <a:r>
              <a:rPr lang="en-US" sz="1400" dirty="0" smtClean="0">
                <a:effectLst/>
                <a:latin typeface="Microsoft Sans Serif"/>
                <a:ea typeface="Calibri"/>
                <a:cs typeface="Times New Roman"/>
              </a:rPr>
              <a:t> Construction </a:t>
            </a:r>
            <a:r>
              <a:rPr lang="en-US" sz="1400" u="sng" dirty="0" smtClean="0">
                <a:solidFill>
                  <a:srgbClr val="0000FF"/>
                </a:solidFill>
                <a:effectLst/>
                <a:latin typeface="Microsoft Sans Serif"/>
                <a:ea typeface="Calibri"/>
                <a:cs typeface="Times New Roman"/>
                <a:hlinkClick r:id="rId7"/>
              </a:rPr>
              <a:t>https://youtu.be/bd2MeF1ez_U</a:t>
            </a:r>
            <a:endParaRPr lang="en-US" sz="1400" u="sng" dirty="0" smtClean="0">
              <a:solidFill>
                <a:srgbClr val="0000FF"/>
              </a:solidFill>
              <a:effectLst/>
              <a:latin typeface="Microsoft Sans Serif"/>
              <a:ea typeface="Calibri"/>
              <a:cs typeface="Times New Roman"/>
            </a:endParaRPr>
          </a:p>
          <a:p>
            <a:pPr marR="0" lvl="2">
              <a:spcBef>
                <a:spcPts val="0"/>
              </a:spcBef>
              <a:spcAft>
                <a:spcPts val="0"/>
              </a:spcAft>
            </a:pPr>
            <a:endParaRPr lang="en-US" sz="1400" dirty="0" smtClean="0">
              <a:effectLst/>
              <a:ea typeface="Calibri"/>
              <a:cs typeface="Times New Roman"/>
            </a:endParaRPr>
          </a:p>
          <a:p>
            <a:pPr marL="152400" marR="0" indent="0">
              <a:spcBef>
                <a:spcPts val="0"/>
              </a:spcBef>
              <a:spcAft>
                <a:spcPts val="0"/>
              </a:spcAft>
              <a:buNone/>
            </a:pPr>
            <a:r>
              <a:rPr lang="en-US" sz="1400" dirty="0" smtClean="0">
                <a:effectLst/>
                <a:latin typeface="Microsoft Sans Serif"/>
                <a:ea typeface="Times New Roman"/>
                <a:cs typeface="Microsoft Sans Serif"/>
              </a:rPr>
              <a:t> </a:t>
            </a:r>
            <a:endParaRPr lang="en-US" sz="1400" dirty="0" smtClean="0">
              <a:effectLst/>
              <a:latin typeface="Microsoft Sans Serif"/>
              <a:ea typeface="Times New Roman"/>
              <a:cs typeface="Times New Roman"/>
            </a:endParaRPr>
          </a:p>
        </p:txBody>
      </p:sp>
    </p:spTree>
    <p:extLst>
      <p:ext uri="{BB962C8B-B14F-4D97-AF65-F5344CB8AC3E}">
        <p14:creationId xmlns:p14="http://schemas.microsoft.com/office/powerpoint/2010/main" val="23662972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p:nvPr/>
        </p:nvPicPr>
        <p:blipFill>
          <a:blip r:embed="rId2"/>
          <a:stretch>
            <a:fillRect/>
          </a:stretch>
        </p:blipFill>
        <p:spPr>
          <a:xfrm>
            <a:off x="148938" y="689916"/>
            <a:ext cx="4091871" cy="2900468"/>
          </a:xfrm>
          <a:prstGeom prst="rect">
            <a:avLst/>
          </a:prstGeom>
        </p:spPr>
      </p:pic>
      <p:pic>
        <p:nvPicPr>
          <p:cNvPr id="23" name="Content Placeholder 13"/>
          <p:cNvPicPr>
            <a:picLocks/>
          </p:cNvPicPr>
          <p:nvPr/>
        </p:nvPicPr>
        <p:blipFill>
          <a:blip r:embed="rId3"/>
          <a:srcRect l="981" r="981"/>
          <a:stretch>
            <a:fillRect/>
          </a:stretch>
        </p:blipFill>
        <p:spPr>
          <a:xfrm>
            <a:off x="4872201" y="3590384"/>
            <a:ext cx="3688172" cy="3012967"/>
          </a:xfrm>
          <a:prstGeom prst="rect">
            <a:avLst/>
          </a:prstGeom>
        </p:spPr>
      </p:pic>
      <p:sp>
        <p:nvSpPr>
          <p:cNvPr id="24" name="TextBox 23"/>
          <p:cNvSpPr txBox="1"/>
          <p:nvPr/>
        </p:nvSpPr>
        <p:spPr>
          <a:xfrm>
            <a:off x="1377547" y="37990"/>
            <a:ext cx="6789172" cy="923330"/>
          </a:xfrm>
          <a:prstGeom prst="rect">
            <a:avLst/>
          </a:prstGeom>
          <a:noFill/>
        </p:spPr>
        <p:txBody>
          <a:bodyPr wrap="square" rtlCol="0">
            <a:spAutoFit/>
          </a:bodyPr>
          <a:lstStyle/>
          <a:p>
            <a:pPr lvl="0"/>
            <a:r>
              <a:rPr lang="en-US" dirty="0" smtClean="0">
                <a:effectLst/>
                <a:latin typeface="Microsoft Sans Serif"/>
                <a:ea typeface="Times New Roman"/>
                <a:cs typeface="Microsoft Sans Serif"/>
              </a:rPr>
              <a:t>Survey results 90% of attendees still agree that there is value in the annual breakfasts:</a:t>
            </a:r>
            <a:endParaRPr lang="en-US" dirty="0" smtClean="0"/>
          </a:p>
          <a:p>
            <a:endParaRPr lang="en-US" dirty="0"/>
          </a:p>
        </p:txBody>
      </p:sp>
    </p:spTree>
    <p:extLst>
      <p:ext uri="{BB962C8B-B14F-4D97-AF65-F5344CB8AC3E}">
        <p14:creationId xmlns:p14="http://schemas.microsoft.com/office/powerpoint/2010/main" val="3545881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4624912" y="3418220"/>
            <a:ext cx="4465947" cy="3314341"/>
          </a:xfrm>
          <a:prstGeom prst="rect">
            <a:avLst/>
          </a:prstGeom>
        </p:spPr>
      </p:pic>
      <p:pic>
        <p:nvPicPr>
          <p:cNvPr id="13" name="Content Placeholder 14"/>
          <p:cNvPicPr>
            <a:picLocks noGrp="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0" y="107835"/>
            <a:ext cx="5705225" cy="3165751"/>
          </a:xfrm>
          <a:prstGeom prst="rect">
            <a:avLst/>
          </a:prstGeom>
        </p:spPr>
      </p:pic>
    </p:spTree>
    <p:extLst>
      <p:ext uri="{BB962C8B-B14F-4D97-AF65-F5344CB8AC3E}">
        <p14:creationId xmlns:p14="http://schemas.microsoft.com/office/powerpoint/2010/main" val="194945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0986" y="253474"/>
            <a:ext cx="6225405" cy="1394992"/>
          </a:xfrm>
        </p:spPr>
        <p:txBody>
          <a:bodyPr>
            <a:normAutofit fontScale="25000" lnSpcReduction="20000"/>
          </a:bodyPr>
          <a:lstStyle/>
          <a:p>
            <a:pPr lvl="0"/>
            <a:r>
              <a:rPr lang="en-US" sz="8000" dirty="0" smtClean="0">
                <a:effectLst/>
                <a:latin typeface="Arial Rounded MT Bold"/>
                <a:ea typeface="Times New Roman"/>
                <a:cs typeface="Arial Rounded MT Bold"/>
              </a:rPr>
              <a:t>Media continues to be supportive of these events, thirteen news articles and two radio interviews occurred – total estimated reach through readership alone 113,264</a:t>
            </a:r>
          </a:p>
          <a:p>
            <a:pPr lvl="0"/>
            <a:r>
              <a:rPr lang="en-US" sz="8000" dirty="0" smtClean="0">
                <a:latin typeface="Arial Rounded MT Bold"/>
                <a:ea typeface="Times New Roman"/>
                <a:cs typeface="Arial Rounded MT Bold"/>
              </a:rPr>
              <a:t>Here are some of the stories:</a:t>
            </a:r>
            <a:endParaRPr lang="en-US" sz="8000" dirty="0" smtClean="0">
              <a:effectLst/>
              <a:latin typeface="Arial Rounded MT Bold"/>
              <a:ea typeface="Times New Roman"/>
              <a:cs typeface="Arial Rounded MT Bold"/>
            </a:endParaRPr>
          </a:p>
          <a:p>
            <a:pPr marL="0" indent="0">
              <a:buNone/>
            </a:pPr>
            <a:endParaRPr lang="en-US" sz="5600" dirty="0" smtClean="0"/>
          </a:p>
          <a:p>
            <a:endParaRPr lang="en-US" sz="5600" dirty="0" smtClean="0"/>
          </a:p>
          <a:p>
            <a:r>
              <a:rPr lang="en-US" sz="7200" dirty="0" smtClean="0"/>
              <a:t>Kelly </a:t>
            </a:r>
            <a:r>
              <a:rPr lang="en-US" sz="7200" dirty="0"/>
              <a:t>Running / Carlyle </a:t>
            </a:r>
            <a:r>
              <a:rPr lang="en-US" sz="7200" dirty="0" smtClean="0"/>
              <a:t>Observer</a:t>
            </a:r>
          </a:p>
          <a:p>
            <a:r>
              <a:rPr lang="en-US" sz="7200" dirty="0" smtClean="0"/>
              <a:t> </a:t>
            </a:r>
            <a:r>
              <a:rPr lang="en-US" sz="7200" dirty="0"/>
              <a:t>April 15, 2017 01:26 AM </a:t>
            </a:r>
          </a:p>
          <a:p>
            <a:r>
              <a:rPr lang="en-US" sz="7200" dirty="0"/>
              <a:t>The Saskatchewan Common Ground Alliance (SCGA) hosted its annual Safety Breakfast in Carlyle on Tuesday, April 4, in the morning at Carlyle Memorial Hall. </a:t>
            </a:r>
          </a:p>
          <a:p>
            <a:r>
              <a:rPr lang="en-US" sz="7200" dirty="0"/>
              <a:t>Attending the breakfast were construction workers, supervisors, business owners, rural municipalities, emergency responders, and anyone associated with any aspect of ground disturbance or working near overhead lines. </a:t>
            </a:r>
          </a:p>
          <a:p>
            <a:r>
              <a:rPr lang="en-US" sz="7200" dirty="0"/>
              <a:t>The Carlyle breakfast was one of 28 sessions held throughout the province and works to reduce accidental line hits throughout Saskatchewan promoting both phrases: “Click Before You Dig” and “Look Up and Live.” </a:t>
            </a:r>
          </a:p>
          <a:p>
            <a:pPr lvl="0"/>
            <a:endParaRPr lang="en-US" sz="7200" dirty="0" smtClean="0">
              <a:effectLst/>
              <a:latin typeface="Arial Rounded MT Bold"/>
              <a:ea typeface="Times New Roman"/>
              <a:cs typeface="Arial Rounded MT Bold"/>
            </a:endParaRPr>
          </a:p>
          <a:p>
            <a:endParaRPr lang="en-US" sz="5600" dirty="0"/>
          </a:p>
        </p:txBody>
      </p:sp>
      <p:sp>
        <p:nvSpPr>
          <p:cNvPr id="5" name="TextBox 4"/>
          <p:cNvSpPr txBox="1"/>
          <p:nvPr/>
        </p:nvSpPr>
        <p:spPr>
          <a:xfrm>
            <a:off x="6286745" y="42022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74165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86154" y="-658526"/>
            <a:ext cx="7188993" cy="8506044"/>
          </a:xfrm>
          <a:prstGeom prst="rect">
            <a:avLst/>
          </a:prstGeom>
          <a:noFill/>
          <a:ln>
            <a:noFill/>
          </a:ln>
        </p:spPr>
      </p:pic>
    </p:spTree>
    <p:extLst>
      <p:ext uri="{BB962C8B-B14F-4D97-AF65-F5344CB8AC3E}">
        <p14:creationId xmlns:p14="http://schemas.microsoft.com/office/powerpoint/2010/main" val="9379122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8695" y="-140712"/>
            <a:ext cx="7207677" cy="7907032"/>
          </a:xfrm>
          <a:prstGeom prst="rect">
            <a:avLst/>
          </a:prstGeom>
          <a:noFill/>
          <a:ln>
            <a:noFill/>
          </a:ln>
        </p:spPr>
      </p:pic>
    </p:spTree>
    <p:extLst>
      <p:ext uri="{BB962C8B-B14F-4D97-AF65-F5344CB8AC3E}">
        <p14:creationId xmlns:p14="http://schemas.microsoft.com/office/powerpoint/2010/main" val="48207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03657" y="-1047913"/>
            <a:ext cx="6721708" cy="8817535"/>
          </a:xfrm>
          <a:prstGeom prst="rect">
            <a:avLst/>
          </a:prstGeom>
          <a:noFill/>
          <a:ln>
            <a:noFill/>
          </a:ln>
        </p:spPr>
      </p:pic>
    </p:spTree>
    <p:extLst>
      <p:ext uri="{BB962C8B-B14F-4D97-AF65-F5344CB8AC3E}">
        <p14:creationId xmlns:p14="http://schemas.microsoft.com/office/powerpoint/2010/main" val="35176937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990978" y="438401"/>
            <a:ext cx="5289452" cy="1356746"/>
          </a:xfrm>
          <a:prstGeom prst="rect">
            <a:avLst/>
          </a:prstGeom>
          <a:noFill/>
          <a:ln>
            <a:noFill/>
          </a:ln>
        </p:spPr>
      </p:pic>
      <p:sp>
        <p:nvSpPr>
          <p:cNvPr id="7" name="TextBox 6"/>
          <p:cNvSpPr txBox="1"/>
          <p:nvPr/>
        </p:nvSpPr>
        <p:spPr>
          <a:xfrm>
            <a:off x="1172755" y="2035655"/>
            <a:ext cx="6767145" cy="4397662"/>
          </a:xfrm>
          <a:prstGeom prst="rect">
            <a:avLst/>
          </a:prstGeom>
          <a:noFill/>
        </p:spPr>
        <p:txBody>
          <a:bodyPr wrap="square" rtlCol="0">
            <a:spAutoFit/>
          </a:bodyPr>
          <a:lstStyle/>
          <a:p>
            <a:r>
              <a:rPr lang="en-US" dirty="0"/>
              <a:t>Local Contractors Given "First Call" Message</a:t>
            </a:r>
          </a:p>
          <a:p>
            <a:r>
              <a:rPr lang="en-US" dirty="0"/>
              <a:t>Wednesday</a:t>
            </a:r>
          </a:p>
          <a:p>
            <a:r>
              <a:rPr lang="en-US" dirty="0"/>
              <a:t>_ Category: Local News</a:t>
            </a:r>
          </a:p>
          <a:p>
            <a:r>
              <a:rPr lang="en-US" dirty="0"/>
              <a:t>_ Published: Wednesday, 05 April 2017 16:12</a:t>
            </a:r>
          </a:p>
          <a:p>
            <a:r>
              <a:rPr lang="en-US" dirty="0"/>
              <a:t>Written by Craig Hemingway</a:t>
            </a:r>
          </a:p>
          <a:p>
            <a:r>
              <a:rPr lang="en-US" dirty="0"/>
              <a:t> </a:t>
            </a:r>
          </a:p>
          <a:p>
            <a:r>
              <a:rPr lang="en-US" dirty="0"/>
              <a:t>A simple message was conveyed to local contractors Wednesday morning in Moose Jaw.</a:t>
            </a:r>
          </a:p>
          <a:p>
            <a:r>
              <a:rPr lang="en-US" dirty="0"/>
              <a:t>"You want to go home safe," said Derrick Mann.</a:t>
            </a:r>
          </a:p>
          <a:p>
            <a:r>
              <a:rPr lang="en-US" dirty="0"/>
              <a:t>Mann is V-P of Engineering, Integrity and Construction with </a:t>
            </a:r>
            <a:r>
              <a:rPr lang="en-US" dirty="0" err="1"/>
              <a:t>SaskEnergy</a:t>
            </a:r>
            <a:r>
              <a:rPr lang="en-US" dirty="0"/>
              <a:t>, and is also on the board of the Saskatchewan Common Ground Alliance (SCGA).</a:t>
            </a:r>
          </a:p>
          <a:p>
            <a:r>
              <a:rPr lang="en-US" dirty="0"/>
              <a:t>The SCGA held their annual Contractor's Breakfast at the Heritage Inn Wednesday as part of Construction Week in the province.</a:t>
            </a:r>
          </a:p>
          <a:p>
            <a:endParaRPr lang="en-US" dirty="0"/>
          </a:p>
        </p:txBody>
      </p:sp>
    </p:spTree>
    <p:extLst>
      <p:ext uri="{BB962C8B-B14F-4D97-AF65-F5344CB8AC3E}">
        <p14:creationId xmlns:p14="http://schemas.microsoft.com/office/powerpoint/2010/main" val="1962098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TotalTime>
  <Words>241</Words>
  <Application>Microsoft Macintosh PowerPoint</Application>
  <PresentationFormat>On-screen Show (4:3)</PresentationFormat>
  <Paragraphs>39</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April, Dig Safe Month in Saskatchewan has now concluded.  The Annual Saskatchewan Common Ground Alliance Contractor Safety Breakfasts and Presentations were successfully presented in 28 locations across the province.   Thank you to the contributors to the Annual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Sallys own gig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CAIN</dc:creator>
  <cp:lastModifiedBy>SALLY CAIN</cp:lastModifiedBy>
  <cp:revision>19</cp:revision>
  <dcterms:created xsi:type="dcterms:W3CDTF">2017-06-09T22:37:47Z</dcterms:created>
  <dcterms:modified xsi:type="dcterms:W3CDTF">2017-06-16T03:11:32Z</dcterms:modified>
</cp:coreProperties>
</file>